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2" r:id="rId5"/>
    <p:sldId id="265" r:id="rId6"/>
    <p:sldId id="264" r:id="rId7"/>
    <p:sldId id="266" r:id="rId8"/>
    <p:sldId id="263" r:id="rId9"/>
    <p:sldId id="267" r:id="rId10"/>
    <p:sldId id="268" r:id="rId11"/>
    <p:sldId id="269" r:id="rId12"/>
    <p:sldId id="270" r:id="rId13"/>
    <p:sldId id="271" r:id="rId14"/>
    <p:sldId id="287" r:id="rId15"/>
    <p:sldId id="272" r:id="rId16"/>
    <p:sldId id="273" r:id="rId17"/>
    <p:sldId id="274" r:id="rId18"/>
    <p:sldId id="275" r:id="rId19"/>
    <p:sldId id="276" r:id="rId20"/>
    <p:sldId id="278" r:id="rId21"/>
    <p:sldId id="280" r:id="rId22"/>
    <p:sldId id="281" r:id="rId23"/>
    <p:sldId id="282" r:id="rId24"/>
    <p:sldId id="283" r:id="rId25"/>
    <p:sldId id="284"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3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5E878A1-4038-456B-9C70-831876E3F362}" type="datetimeFigureOut">
              <a:rPr lang="en-GB" smtClean="0"/>
              <a:t>06/03/2022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81F8627D-3152-4071-B0C5-648655B944D5}"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E878A1-4038-456B-9C70-831876E3F362}" type="datetimeFigureOut">
              <a:rPr lang="en-GB" smtClean="0"/>
              <a:t>06/03/2022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81F8627D-3152-4071-B0C5-648655B944D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878A1-4038-456B-9C70-831876E3F362}" type="datetimeFigureOut">
              <a:rPr lang="en-GB" smtClean="0"/>
              <a:t>06/03/2022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E878A1-4038-456B-9C70-831876E3F362}" type="datetimeFigureOut">
              <a:rPr lang="en-GB" smtClean="0"/>
              <a:t>06/03/2022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E878A1-4038-456B-9C70-831876E3F362}" type="datetimeFigureOut">
              <a:rPr lang="en-GB" smtClean="0"/>
              <a:t>06/03/2022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878A1-4038-456B-9C70-831876E3F362}" type="datetimeFigureOut">
              <a:rPr lang="en-GB" smtClean="0"/>
              <a:t>06/03/2022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878A1-4038-456B-9C70-831876E3F362}" type="datetimeFigureOut">
              <a:rPr lang="en-GB" smtClean="0"/>
              <a:t>06/03/2022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E878A1-4038-456B-9C70-831876E3F362}" type="datetimeFigureOut">
              <a:rPr lang="en-GB" smtClean="0"/>
              <a:t>06/03/2022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5E878A1-4038-456B-9C70-831876E3F362}" type="datetimeFigureOut">
              <a:rPr lang="en-GB" smtClean="0"/>
              <a:t>06/03/2022</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F8627D-3152-4071-B0C5-648655B944D5}"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6 Sats Information Evening</a:t>
            </a:r>
            <a:endParaRPr lang="en-GB" dirty="0"/>
          </a:p>
        </p:txBody>
      </p:sp>
      <p:sp>
        <p:nvSpPr>
          <p:cNvPr id="3" name="Subtitle 2"/>
          <p:cNvSpPr>
            <a:spLocks noGrp="1"/>
          </p:cNvSpPr>
          <p:nvPr>
            <p:ph type="subTitle" idx="1"/>
          </p:nvPr>
        </p:nvSpPr>
        <p:spPr/>
        <p:txBody>
          <a:bodyPr/>
          <a:lstStyle/>
          <a:p>
            <a:r>
              <a:rPr lang="en-GB" dirty="0" smtClean="0"/>
              <a:t>Shanklea Primary School </a:t>
            </a:r>
          </a:p>
          <a:p>
            <a:r>
              <a:rPr lang="en-GB" dirty="0" smtClean="0"/>
              <a:t> </a:t>
            </a:r>
            <a:endParaRPr lang="en-GB" dirty="0"/>
          </a:p>
        </p:txBody>
      </p:sp>
    </p:spTree>
    <p:extLst>
      <p:ext uri="{BB962C8B-B14F-4D97-AF65-F5344CB8AC3E}">
        <p14:creationId xmlns:p14="http://schemas.microsoft.com/office/powerpoint/2010/main" val="408803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SPAG – Spelling, Punctuation and Grammar</a:t>
            </a:r>
            <a:endParaRPr lang="en-GB" dirty="0"/>
          </a:p>
        </p:txBody>
      </p:sp>
      <p:sp>
        <p:nvSpPr>
          <p:cNvPr id="3" name="Content Placeholder 2"/>
          <p:cNvSpPr>
            <a:spLocks noGrp="1"/>
          </p:cNvSpPr>
          <p:nvPr>
            <p:ph idx="1"/>
          </p:nvPr>
        </p:nvSpPr>
        <p:spPr/>
        <p:txBody>
          <a:bodyPr/>
          <a:lstStyle/>
          <a:p>
            <a:r>
              <a:rPr lang="en-GB" dirty="0" smtClean="0"/>
              <a:t>Short answer questions will test the children’s identification of word classes and their skill in the application of these. </a:t>
            </a:r>
          </a:p>
          <a:p>
            <a:r>
              <a:rPr lang="en-GB" dirty="0" smtClean="0"/>
              <a:t>They may be multiple choice or tick or circle type answers or where the child is expected to provide an answer of their own.</a:t>
            </a:r>
          </a:p>
        </p:txBody>
      </p:sp>
    </p:spTree>
    <p:extLst>
      <p:ext uri="{BB962C8B-B14F-4D97-AF65-F5344CB8AC3E}">
        <p14:creationId xmlns:p14="http://schemas.microsoft.com/office/powerpoint/2010/main" val="1681670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73"/>
            <a:ext cx="8229600" cy="1143000"/>
          </a:xfrm>
        </p:spPr>
        <p:txBody>
          <a:bodyPr/>
          <a:lstStyle/>
          <a:p>
            <a:r>
              <a:rPr lang="en-GB" dirty="0" smtClean="0"/>
              <a:t>SPAG </a:t>
            </a:r>
            <a:endParaRPr lang="en-GB" dirty="0"/>
          </a:p>
        </p:txBody>
      </p:sp>
      <p:sp>
        <p:nvSpPr>
          <p:cNvPr id="3" name="Content Placeholder 2"/>
          <p:cNvSpPr>
            <a:spLocks noGrp="1"/>
          </p:cNvSpPr>
          <p:nvPr>
            <p:ph idx="1"/>
          </p:nvPr>
        </p:nvSpPr>
        <p:spPr/>
        <p:txBody>
          <a:bodyPr/>
          <a:lstStyle/>
          <a:p>
            <a:pPr marL="137160" indent="0">
              <a:buNone/>
            </a:pPr>
            <a:r>
              <a:rPr lang="en-GB" dirty="0"/>
              <a:t>a) What is the name of the punctuation marks on either side of the words which was a spaniel in the sentence below</a:t>
            </a:r>
            <a:r>
              <a:rPr lang="en-GB" dirty="0" smtClean="0"/>
              <a:t>?</a:t>
            </a:r>
          </a:p>
          <a:p>
            <a:pPr marL="137160" indent="0">
              <a:buNone/>
            </a:pPr>
            <a:r>
              <a:rPr lang="en-GB" dirty="0" smtClean="0"/>
              <a:t> </a:t>
            </a:r>
            <a:r>
              <a:rPr lang="en-GB" i="1" dirty="0"/>
              <a:t>Jay’s dog (which was a spaniel) loved to play with its squeaky bone</a:t>
            </a:r>
            <a:r>
              <a:rPr lang="en-GB" dirty="0" smtClean="0"/>
              <a:t>.</a:t>
            </a:r>
          </a:p>
          <a:p>
            <a:pPr marL="137160" indent="0">
              <a:buNone/>
            </a:pPr>
            <a:endParaRPr lang="en-GB" dirty="0"/>
          </a:p>
          <a:p>
            <a:pPr marL="137160" indent="0">
              <a:buNone/>
            </a:pPr>
            <a:r>
              <a:rPr lang="en-GB" dirty="0" smtClean="0"/>
              <a:t> </a:t>
            </a:r>
            <a:r>
              <a:rPr lang="en-GB" dirty="0"/>
              <a:t>b) What is the name of a different punctuation mark that could be used correctly in the same places?</a:t>
            </a:r>
          </a:p>
        </p:txBody>
      </p:sp>
    </p:spTree>
    <p:extLst>
      <p:ext uri="{BB962C8B-B14F-4D97-AF65-F5344CB8AC3E}">
        <p14:creationId xmlns:p14="http://schemas.microsoft.com/office/powerpoint/2010/main" val="2906151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SPAG</a:t>
            </a:r>
            <a:endParaRPr lang="en-GB" dirty="0"/>
          </a:p>
        </p:txBody>
      </p:sp>
      <p:sp>
        <p:nvSpPr>
          <p:cNvPr id="3" name="Content Placeholder 2"/>
          <p:cNvSpPr>
            <a:spLocks noGrp="1"/>
          </p:cNvSpPr>
          <p:nvPr>
            <p:ph idx="1"/>
          </p:nvPr>
        </p:nvSpPr>
        <p:spPr>
          <a:xfrm>
            <a:off x="14337" y="1484784"/>
            <a:ext cx="8229600" cy="4709160"/>
          </a:xfrm>
        </p:spPr>
        <p:txBody>
          <a:bodyPr/>
          <a:lstStyle/>
          <a:p>
            <a:pPr marL="137160" indent="0">
              <a:buNone/>
            </a:pPr>
            <a:r>
              <a:rPr lang="en-GB" dirty="0"/>
              <a:t>What does the root graph mean in the word family below</a:t>
            </a:r>
            <a:r>
              <a:rPr lang="en-GB" dirty="0" smtClean="0"/>
              <a:t>?</a:t>
            </a:r>
          </a:p>
          <a:p>
            <a:pPr marL="137160" indent="0">
              <a:buNone/>
            </a:pPr>
            <a:r>
              <a:rPr lang="en-GB" dirty="0" smtClean="0"/>
              <a:t> graphics        autograph     </a:t>
            </a:r>
            <a:r>
              <a:rPr lang="en-GB" dirty="0"/>
              <a:t>photography paragraph </a:t>
            </a:r>
            <a:r>
              <a:rPr lang="en-GB" dirty="0" smtClean="0"/>
              <a:t>		   Tick </a:t>
            </a:r>
            <a:r>
              <a:rPr lang="en-GB" dirty="0"/>
              <a:t>one</a:t>
            </a:r>
            <a:r>
              <a:rPr lang="en-GB" dirty="0" smtClean="0"/>
              <a:t>.</a:t>
            </a:r>
          </a:p>
          <a:p>
            <a:r>
              <a:rPr lang="en-GB" dirty="0" smtClean="0"/>
              <a:t> </a:t>
            </a:r>
            <a:r>
              <a:rPr lang="en-GB" dirty="0"/>
              <a:t>moving </a:t>
            </a:r>
            <a:r>
              <a:rPr lang="en-GB" dirty="0" smtClean="0"/>
              <a:t>pictures</a:t>
            </a:r>
          </a:p>
          <a:p>
            <a:r>
              <a:rPr lang="en-GB" dirty="0" smtClean="0"/>
              <a:t> </a:t>
            </a:r>
            <a:r>
              <a:rPr lang="en-GB" dirty="0"/>
              <a:t>writing or </a:t>
            </a:r>
            <a:r>
              <a:rPr lang="en-GB" dirty="0" smtClean="0"/>
              <a:t>drawing</a:t>
            </a:r>
          </a:p>
          <a:p>
            <a:r>
              <a:rPr lang="en-GB" dirty="0" smtClean="0"/>
              <a:t> </a:t>
            </a:r>
            <a:r>
              <a:rPr lang="en-GB" dirty="0"/>
              <a:t>colourful or </a:t>
            </a:r>
            <a:r>
              <a:rPr lang="en-GB" dirty="0" smtClean="0"/>
              <a:t>bright</a:t>
            </a:r>
          </a:p>
          <a:p>
            <a:r>
              <a:rPr lang="en-GB" dirty="0" smtClean="0"/>
              <a:t> </a:t>
            </a:r>
            <a:r>
              <a:rPr lang="en-GB" dirty="0"/>
              <a:t>in a group</a:t>
            </a:r>
          </a:p>
        </p:txBody>
      </p:sp>
    </p:spTree>
    <p:extLst>
      <p:ext uri="{BB962C8B-B14F-4D97-AF65-F5344CB8AC3E}">
        <p14:creationId xmlns:p14="http://schemas.microsoft.com/office/powerpoint/2010/main" val="1798909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SPAG </a:t>
            </a:r>
            <a:endParaRPr lang="en-GB" dirty="0"/>
          </a:p>
        </p:txBody>
      </p:sp>
      <p:sp>
        <p:nvSpPr>
          <p:cNvPr id="3" name="Content Placeholder 2"/>
          <p:cNvSpPr>
            <a:spLocks noGrp="1"/>
          </p:cNvSpPr>
          <p:nvPr>
            <p:ph idx="1"/>
          </p:nvPr>
        </p:nvSpPr>
        <p:spPr/>
        <p:txBody>
          <a:bodyPr/>
          <a:lstStyle/>
          <a:p>
            <a:r>
              <a:rPr lang="en-GB" dirty="0" smtClean="0"/>
              <a:t>Spelling test will consist of twenty words that are read out to the children in the form of twenty sentences. </a:t>
            </a:r>
          </a:p>
          <a:p>
            <a:r>
              <a:rPr lang="en-GB" dirty="0" smtClean="0"/>
              <a:t>These will be based upon the Year5 and Year6 spelling list although they will not necessarily be words that are included on it. </a:t>
            </a:r>
            <a:endParaRPr lang="en-GB" dirty="0"/>
          </a:p>
        </p:txBody>
      </p:sp>
    </p:spTree>
    <p:extLst>
      <p:ext uri="{BB962C8B-B14F-4D97-AF65-F5344CB8AC3E}">
        <p14:creationId xmlns:p14="http://schemas.microsoft.com/office/powerpoint/2010/main" val="166661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GB" dirty="0"/>
          </a:p>
        </p:txBody>
      </p:sp>
      <p:sp>
        <p:nvSpPr>
          <p:cNvPr id="3" name="Content Placeholder 2"/>
          <p:cNvSpPr>
            <a:spLocks noGrp="1"/>
          </p:cNvSpPr>
          <p:nvPr>
            <p:ph idx="1"/>
          </p:nvPr>
        </p:nvSpPr>
        <p:spPr/>
        <p:txBody>
          <a:bodyPr/>
          <a:lstStyle/>
          <a:p>
            <a:r>
              <a:rPr lang="en-GB" dirty="0" smtClean="0"/>
              <a:t>Assessments are based upon independent writing tasks throughout the year. </a:t>
            </a:r>
          </a:p>
          <a:p>
            <a:r>
              <a:rPr lang="en-GB" dirty="0" err="1" smtClean="0"/>
              <a:t>Ch</a:t>
            </a:r>
            <a:r>
              <a:rPr lang="en-GB" dirty="0" smtClean="0"/>
              <a:t> will be judged as working towards age expectations, at age expectations or exceeding expectations. </a:t>
            </a:r>
          </a:p>
          <a:p>
            <a:r>
              <a:rPr lang="en-GB" dirty="0" smtClean="0"/>
              <a:t>These judgements will be validated with moderation within school, across the partnership. </a:t>
            </a:r>
          </a:p>
          <a:p>
            <a:r>
              <a:rPr lang="en-GB" dirty="0" smtClean="0"/>
              <a:t>A percentage of schools will be visited by external moderators.</a:t>
            </a:r>
            <a:endParaRPr lang="en-GB" dirty="0"/>
          </a:p>
        </p:txBody>
      </p:sp>
    </p:spTree>
    <p:extLst>
      <p:ext uri="{BB962C8B-B14F-4D97-AF65-F5344CB8AC3E}">
        <p14:creationId xmlns:p14="http://schemas.microsoft.com/office/powerpoint/2010/main" val="185983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a:t>
            </a:r>
            <a:endParaRPr lang="en-GB" dirty="0"/>
          </a:p>
        </p:txBody>
      </p:sp>
      <p:sp>
        <p:nvSpPr>
          <p:cNvPr id="3" name="Content Placeholder 2"/>
          <p:cNvSpPr>
            <a:spLocks noGrp="1"/>
          </p:cNvSpPr>
          <p:nvPr>
            <p:ph idx="1"/>
          </p:nvPr>
        </p:nvSpPr>
        <p:spPr/>
        <p:txBody>
          <a:bodyPr>
            <a:normAutofit/>
          </a:bodyPr>
          <a:lstStyle/>
          <a:p>
            <a:pPr marL="137160" indent="0">
              <a:buNone/>
            </a:pPr>
            <a:r>
              <a:rPr lang="en-GB" sz="4000" dirty="0" smtClean="0"/>
              <a:t>1  Arithmetic paper  - 30minutes </a:t>
            </a:r>
          </a:p>
          <a:p>
            <a:pPr marL="137160" indent="0">
              <a:buNone/>
            </a:pPr>
            <a:r>
              <a:rPr lang="en-GB" sz="4000" dirty="0" smtClean="0"/>
              <a:t>2  Reasoning papers – 40 minutes each </a:t>
            </a:r>
            <a:endParaRPr lang="en-GB" sz="4000" dirty="0"/>
          </a:p>
        </p:txBody>
      </p:sp>
    </p:spTree>
    <p:extLst>
      <p:ext uri="{BB962C8B-B14F-4D97-AF65-F5344CB8AC3E}">
        <p14:creationId xmlns:p14="http://schemas.microsoft.com/office/powerpoint/2010/main" val="1360224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GB" dirty="0" smtClean="0"/>
              <a:t>Mathematics</a:t>
            </a:r>
            <a:endParaRPr lang="en-GB" dirty="0"/>
          </a:p>
        </p:txBody>
      </p:sp>
      <p:sp>
        <p:nvSpPr>
          <p:cNvPr id="3" name="Content Placeholder 2"/>
          <p:cNvSpPr>
            <a:spLocks noGrp="1"/>
          </p:cNvSpPr>
          <p:nvPr>
            <p:ph idx="1"/>
          </p:nvPr>
        </p:nvSpPr>
        <p:spPr/>
        <p:txBody>
          <a:bodyPr/>
          <a:lstStyle/>
          <a:p>
            <a:r>
              <a:rPr lang="en-GB" dirty="0" smtClean="0"/>
              <a:t>Arithmetic will include approximately 35 questions of formal calculations of all four operations including those with decimals and fractions. </a:t>
            </a:r>
            <a:endParaRPr lang="en-GB" dirty="0"/>
          </a:p>
        </p:txBody>
      </p:sp>
    </p:spTree>
    <p:extLst>
      <p:ext uri="{BB962C8B-B14F-4D97-AF65-F5344CB8AC3E}">
        <p14:creationId xmlns:p14="http://schemas.microsoft.com/office/powerpoint/2010/main" val="11382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a:t>
            </a:r>
            <a:endParaRPr lang="en-GB" dirty="0"/>
          </a:p>
        </p:txBody>
      </p:sp>
      <p:sp>
        <p:nvSpPr>
          <p:cNvPr id="3" name="Content Placeholder 2"/>
          <p:cNvSpPr>
            <a:spLocks noGrp="1"/>
          </p:cNvSpPr>
          <p:nvPr>
            <p:ph idx="1"/>
          </p:nvPr>
        </p:nvSpPr>
        <p:spPr/>
        <p:txBody>
          <a:bodyPr/>
          <a:lstStyle/>
          <a:p>
            <a:r>
              <a:rPr lang="en-GB" dirty="0" smtClean="0"/>
              <a:t>       ________ </a:t>
            </a:r>
            <a:r>
              <a:rPr lang="en-GB" dirty="0"/>
              <a:t>= 936 + </a:t>
            </a:r>
            <a:r>
              <a:rPr lang="en-GB" dirty="0" smtClean="0"/>
              <a:t>285</a:t>
            </a:r>
          </a:p>
          <a:p>
            <a:endParaRPr lang="en-GB" dirty="0"/>
          </a:p>
          <a:p>
            <a:r>
              <a:rPr lang="en-GB" dirty="0"/>
              <a:t>95 ÷ 5 </a:t>
            </a:r>
            <a:r>
              <a:rPr lang="en-GB" dirty="0" smtClean="0"/>
              <a:t>=</a:t>
            </a:r>
          </a:p>
          <a:p>
            <a:endParaRPr lang="en-GB" dirty="0"/>
          </a:p>
          <a:p>
            <a:r>
              <a:rPr lang="en-GB" dirty="0"/>
              <a:t>7 89,994 + 7,643 </a:t>
            </a:r>
            <a:r>
              <a:rPr lang="en-GB" dirty="0" smtClean="0"/>
              <a:t>=</a:t>
            </a:r>
            <a:endParaRPr lang="en-GB" dirty="0"/>
          </a:p>
          <a:p>
            <a:endParaRPr lang="en-GB" dirty="0" smtClean="0"/>
          </a:p>
          <a:p>
            <a:r>
              <a:rPr lang="en-GB" dirty="0"/>
              <a:t>50 × 70 </a:t>
            </a:r>
            <a:r>
              <a:rPr lang="en-GB" dirty="0" smtClean="0"/>
              <a:t>=</a:t>
            </a:r>
          </a:p>
          <a:p>
            <a:endParaRPr lang="en-GB" dirty="0" smtClean="0"/>
          </a:p>
          <a:p>
            <a:r>
              <a:rPr lang="en-GB" dirty="0"/>
              <a:t>8 122,456 − 11,999 =</a:t>
            </a:r>
          </a:p>
        </p:txBody>
      </p:sp>
    </p:spTree>
    <p:extLst>
      <p:ext uri="{BB962C8B-B14F-4D97-AF65-F5344CB8AC3E}">
        <p14:creationId xmlns:p14="http://schemas.microsoft.com/office/powerpoint/2010/main" val="2792445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a:t>
            </a:r>
            <a:endParaRPr lang="en-GB" dirty="0"/>
          </a:p>
        </p:txBody>
      </p:sp>
      <p:sp>
        <p:nvSpPr>
          <p:cNvPr id="3" name="Content Placeholder 2"/>
          <p:cNvSpPr>
            <a:spLocks noGrp="1"/>
          </p:cNvSpPr>
          <p:nvPr>
            <p:ph idx="1"/>
          </p:nvPr>
        </p:nvSpPr>
        <p:spPr/>
        <p:txBody>
          <a:bodyPr/>
          <a:lstStyle/>
          <a:p>
            <a:r>
              <a:rPr lang="en-GB" dirty="0"/>
              <a:t>0 0.9 ÷ 10 </a:t>
            </a:r>
            <a:r>
              <a:rPr lang="en-GB" dirty="0" smtClean="0"/>
              <a:t>=</a:t>
            </a:r>
          </a:p>
          <a:p>
            <a:r>
              <a:rPr lang="en-GB" dirty="0"/>
              <a:t>2 </a:t>
            </a:r>
            <a:r>
              <a:rPr lang="en-GB" dirty="0" smtClean="0"/>
              <a:t>1,320 </a:t>
            </a:r>
            <a:r>
              <a:rPr lang="en-GB" dirty="0"/>
              <a:t>÷ 12 </a:t>
            </a:r>
            <a:r>
              <a:rPr lang="en-GB" dirty="0" smtClean="0"/>
              <a:t>=</a:t>
            </a:r>
          </a:p>
          <a:p>
            <a:r>
              <a:rPr lang="en-GB" dirty="0"/>
              <a:t>7 1 × 4 </a:t>
            </a:r>
            <a:r>
              <a:rPr lang="en-GB" dirty="0" smtClean="0"/>
              <a:t>6</a:t>
            </a:r>
          </a:p>
          <a:p>
            <a:r>
              <a:rPr lang="en-GB" dirty="0" smtClean="0"/>
              <a:t>4/5 + 5/7 </a:t>
            </a:r>
          </a:p>
          <a:p>
            <a:r>
              <a:rPr lang="en-GB" dirty="0" smtClean="0"/>
              <a:t> </a:t>
            </a:r>
            <a:r>
              <a:rPr lang="en-GB" dirty="0"/>
              <a:t>20% of 1,800 </a:t>
            </a:r>
            <a:r>
              <a:rPr lang="en-GB" dirty="0" smtClean="0"/>
              <a:t>=</a:t>
            </a:r>
          </a:p>
          <a:p>
            <a:r>
              <a:rPr lang="en-GB" dirty="0" smtClean="0"/>
              <a:t>3/5 divided by 3 </a:t>
            </a:r>
          </a:p>
          <a:p>
            <a:r>
              <a:rPr lang="en-GB" dirty="0" smtClean="0"/>
              <a:t>2/5 x 140 </a:t>
            </a:r>
          </a:p>
        </p:txBody>
      </p:sp>
    </p:spTree>
    <p:extLst>
      <p:ext uri="{BB962C8B-B14F-4D97-AF65-F5344CB8AC3E}">
        <p14:creationId xmlns:p14="http://schemas.microsoft.com/office/powerpoint/2010/main" val="3051373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reasoning </a:t>
            </a:r>
            <a:endParaRPr lang="en-GB" dirty="0"/>
          </a:p>
        </p:txBody>
      </p:sp>
      <p:sp>
        <p:nvSpPr>
          <p:cNvPr id="5" name="Content Placeholder 4"/>
          <p:cNvSpPr>
            <a:spLocks noGrp="1"/>
          </p:cNvSpPr>
          <p:nvPr>
            <p:ph idx="1"/>
          </p:nvPr>
        </p:nvSpPr>
        <p:spPr>
          <a:xfrm>
            <a:off x="1094928" y="1600200"/>
            <a:ext cx="8229600" cy="4709160"/>
          </a:xfrm>
        </p:spPr>
        <p:txBody>
          <a:bodyPr/>
          <a:lstStyle/>
          <a:p>
            <a:r>
              <a:rPr lang="en-GB" dirty="0"/>
              <a:t>Circle two numbers that add together to equal </a:t>
            </a:r>
            <a:r>
              <a:rPr lang="en-GB" dirty="0" smtClean="0"/>
              <a:t>0.25</a:t>
            </a:r>
          </a:p>
          <a:p>
            <a:endParaRPr lang="en-GB" dirty="0"/>
          </a:p>
          <a:p>
            <a:pPr marL="137160" indent="0">
              <a:buNone/>
            </a:pPr>
            <a:r>
              <a:rPr lang="en-GB" dirty="0" smtClean="0"/>
              <a:t> </a:t>
            </a:r>
            <a:r>
              <a:rPr lang="en-GB" dirty="0"/>
              <a:t>0.05 </a:t>
            </a:r>
            <a:r>
              <a:rPr lang="en-GB" dirty="0" smtClean="0"/>
              <a:t>            0.23           0.2               0.5</a:t>
            </a:r>
          </a:p>
          <a:p>
            <a:pPr marL="137160" indent="0">
              <a:buNone/>
            </a:pPr>
            <a:endParaRPr lang="en-GB" dirty="0"/>
          </a:p>
          <a:p>
            <a:r>
              <a:rPr lang="en-GB" dirty="0"/>
              <a:t>6 pencils cost £</a:t>
            </a:r>
            <a:r>
              <a:rPr lang="en-GB" dirty="0" smtClean="0"/>
              <a:t>1.68</a:t>
            </a:r>
          </a:p>
          <a:p>
            <a:pPr marL="137160" indent="0">
              <a:buNone/>
            </a:pPr>
            <a:r>
              <a:rPr lang="en-GB" dirty="0"/>
              <a:t>3 pencils and 1 rubber cost £</a:t>
            </a:r>
            <a:r>
              <a:rPr lang="en-GB" dirty="0" smtClean="0"/>
              <a:t>1.09</a:t>
            </a:r>
          </a:p>
          <a:p>
            <a:pPr marL="137160" indent="0">
              <a:buNone/>
            </a:pPr>
            <a:r>
              <a:rPr lang="en-GB" dirty="0"/>
              <a:t>What is the cost of 1 rubber?</a:t>
            </a:r>
          </a:p>
        </p:txBody>
      </p:sp>
    </p:spTree>
    <p:extLst>
      <p:ext uri="{BB962C8B-B14F-4D97-AF65-F5344CB8AC3E}">
        <p14:creationId xmlns:p14="http://schemas.microsoft.com/office/powerpoint/2010/main" val="2387593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Sats Information</a:t>
            </a:r>
            <a:endParaRPr lang="en-GB" dirty="0"/>
          </a:p>
        </p:txBody>
      </p:sp>
      <p:sp>
        <p:nvSpPr>
          <p:cNvPr id="3" name="Content Placeholder 2"/>
          <p:cNvSpPr>
            <a:spLocks noGrp="1"/>
          </p:cNvSpPr>
          <p:nvPr>
            <p:ph idx="1"/>
          </p:nvPr>
        </p:nvSpPr>
        <p:spPr/>
        <p:txBody>
          <a:bodyPr>
            <a:normAutofit/>
          </a:bodyPr>
          <a:lstStyle/>
          <a:p>
            <a:pPr marL="137160" indent="0">
              <a:buNone/>
            </a:pPr>
            <a:endParaRPr lang="en-GB" sz="3600" dirty="0" smtClean="0"/>
          </a:p>
          <a:p>
            <a:r>
              <a:rPr lang="en-GB" sz="3600" dirty="0" smtClean="0"/>
              <a:t>The </a:t>
            </a:r>
            <a:r>
              <a:rPr lang="en-GB" sz="3600" dirty="0"/>
              <a:t>tests the children will </a:t>
            </a:r>
            <a:r>
              <a:rPr lang="en-GB" sz="3600" dirty="0" smtClean="0"/>
              <a:t>undertake</a:t>
            </a:r>
          </a:p>
          <a:p>
            <a:r>
              <a:rPr lang="en-GB" sz="3600" dirty="0" smtClean="0"/>
              <a:t>The </a:t>
            </a:r>
            <a:r>
              <a:rPr lang="en-GB" sz="3600" dirty="0"/>
              <a:t>nature of the </a:t>
            </a:r>
            <a:r>
              <a:rPr lang="en-GB" sz="3600" dirty="0" smtClean="0"/>
              <a:t>tests</a:t>
            </a:r>
          </a:p>
          <a:p>
            <a:r>
              <a:rPr lang="en-GB" sz="3600" dirty="0" smtClean="0"/>
              <a:t>How </a:t>
            </a:r>
            <a:r>
              <a:rPr lang="en-GB" sz="3600" dirty="0"/>
              <a:t>these tests will be </a:t>
            </a:r>
            <a:r>
              <a:rPr lang="en-GB" sz="3600" dirty="0" smtClean="0"/>
              <a:t>marked</a:t>
            </a:r>
          </a:p>
          <a:p>
            <a:r>
              <a:rPr lang="en-GB" sz="3600" dirty="0" smtClean="0"/>
              <a:t>When </a:t>
            </a:r>
            <a:r>
              <a:rPr lang="en-GB" sz="3600" dirty="0"/>
              <a:t>the tests will take </a:t>
            </a:r>
            <a:r>
              <a:rPr lang="en-GB" sz="3600" dirty="0" smtClean="0"/>
              <a:t>place</a:t>
            </a:r>
          </a:p>
          <a:p>
            <a:r>
              <a:rPr lang="en-GB" sz="3600" dirty="0" smtClean="0"/>
              <a:t>What we are doing to help </a:t>
            </a:r>
          </a:p>
          <a:p>
            <a:r>
              <a:rPr lang="en-GB" sz="3600" dirty="0" smtClean="0"/>
              <a:t>How </a:t>
            </a:r>
            <a:r>
              <a:rPr lang="en-GB" sz="3600" dirty="0"/>
              <a:t>you can help your child</a:t>
            </a:r>
          </a:p>
        </p:txBody>
      </p:sp>
    </p:spTree>
    <p:extLst>
      <p:ext uri="{BB962C8B-B14F-4D97-AF65-F5344CB8AC3E}">
        <p14:creationId xmlns:p14="http://schemas.microsoft.com/office/powerpoint/2010/main" val="4208550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reasoning </a:t>
            </a:r>
            <a:endParaRPr lang="en-GB" dirty="0"/>
          </a:p>
        </p:txBody>
      </p:sp>
      <p:sp>
        <p:nvSpPr>
          <p:cNvPr id="3" name="Content Placeholder 2"/>
          <p:cNvSpPr>
            <a:spLocks noGrp="1"/>
          </p:cNvSpPr>
          <p:nvPr>
            <p:ph idx="1"/>
          </p:nvPr>
        </p:nvSpPr>
        <p:spPr/>
        <p:txBody>
          <a:bodyPr/>
          <a:lstStyle/>
          <a:p>
            <a:r>
              <a:rPr lang="en-GB" dirty="0"/>
              <a:t>n = 22 What is 2n + 9</a:t>
            </a:r>
            <a:r>
              <a:rPr lang="en-GB" dirty="0" smtClean="0"/>
              <a:t>?</a:t>
            </a:r>
          </a:p>
          <a:p>
            <a:endParaRPr lang="en-GB" dirty="0"/>
          </a:p>
          <a:p>
            <a:r>
              <a:rPr lang="en-GB" dirty="0"/>
              <a:t>2q + 4 = 100 Work out the value of q</a:t>
            </a:r>
            <a:r>
              <a:rPr lang="en-GB" dirty="0" smtClean="0"/>
              <a:t>.</a:t>
            </a:r>
          </a:p>
          <a:p>
            <a:endParaRPr lang="en-GB" dirty="0"/>
          </a:p>
          <a:p>
            <a:r>
              <a:rPr lang="en-GB" dirty="0"/>
              <a:t>A stack of 20 identical boxes is 140 cm tall</a:t>
            </a:r>
            <a:r>
              <a:rPr lang="en-GB" dirty="0" smtClean="0"/>
              <a:t>.</a:t>
            </a:r>
          </a:p>
          <a:p>
            <a:pPr marL="137160" indent="0">
              <a:buNone/>
            </a:pPr>
            <a:r>
              <a:rPr lang="en-GB" dirty="0"/>
              <a:t>Stefan takes three boxes off the top</a:t>
            </a:r>
            <a:r>
              <a:rPr lang="en-GB" dirty="0" smtClean="0"/>
              <a:t>.</a:t>
            </a:r>
          </a:p>
          <a:p>
            <a:pPr marL="137160" indent="0">
              <a:buNone/>
            </a:pPr>
            <a:r>
              <a:rPr lang="en-GB" dirty="0"/>
              <a:t>How tall is the stack now</a:t>
            </a:r>
            <a:r>
              <a:rPr lang="en-GB" dirty="0" smtClean="0"/>
              <a:t>?            (2marks)</a:t>
            </a:r>
            <a:endParaRPr lang="en-GB" dirty="0"/>
          </a:p>
        </p:txBody>
      </p:sp>
    </p:spTree>
    <p:extLst>
      <p:ext uri="{BB962C8B-B14F-4D97-AF65-F5344CB8AC3E}">
        <p14:creationId xmlns:p14="http://schemas.microsoft.com/office/powerpoint/2010/main" val="3177685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t>
            </a:r>
            <a:endParaRPr lang="en-GB" dirty="0"/>
          </a:p>
        </p:txBody>
      </p:sp>
      <p:sp>
        <p:nvSpPr>
          <p:cNvPr id="3" name="Content Placeholder 2"/>
          <p:cNvSpPr>
            <a:spLocks noGrp="1"/>
          </p:cNvSpPr>
          <p:nvPr>
            <p:ph idx="1"/>
          </p:nvPr>
        </p:nvSpPr>
        <p:spPr/>
        <p:txBody>
          <a:bodyPr>
            <a:normAutofit/>
          </a:bodyPr>
          <a:lstStyle/>
          <a:p>
            <a:r>
              <a:rPr lang="en-GB" sz="3800" dirty="0" smtClean="0"/>
              <a:t>School will undertake teacher assessments in Science. </a:t>
            </a:r>
          </a:p>
          <a:p>
            <a:pPr fontAlgn="base"/>
            <a:r>
              <a:rPr lang="en-GB" sz="3800" dirty="0" smtClean="0"/>
              <a:t>Science sampling does take place in some years. It has been confirmed there will be no science sampling in the academic year 2021 - 2022</a:t>
            </a:r>
            <a:endParaRPr lang="en-GB" dirty="0"/>
          </a:p>
        </p:txBody>
      </p:sp>
    </p:spTree>
    <p:extLst>
      <p:ext uri="{BB962C8B-B14F-4D97-AF65-F5344CB8AC3E}">
        <p14:creationId xmlns:p14="http://schemas.microsoft.com/office/powerpoint/2010/main" val="3118915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Reading and Maths tests will be marked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All tests will be sent away for marking  and marked online by external assessors </a:t>
            </a:r>
          </a:p>
          <a:p>
            <a:r>
              <a:rPr lang="en-GB" dirty="0" smtClean="0"/>
              <a:t>The scores for these tests will be given as a number where 100 = expected standard for the age. </a:t>
            </a:r>
          </a:p>
          <a:p>
            <a:r>
              <a:rPr lang="en-GB" dirty="0" smtClean="0"/>
              <a:t>Your child will then be judged to be working below or at expected standard.</a:t>
            </a:r>
          </a:p>
          <a:p>
            <a:r>
              <a:rPr lang="en-GB" dirty="0" smtClean="0"/>
              <a:t>Children achieving over 110 will be considered to be high </a:t>
            </a:r>
            <a:r>
              <a:rPr lang="en-GB" dirty="0" err="1" smtClean="0"/>
              <a:t>attainers</a:t>
            </a:r>
            <a:r>
              <a:rPr lang="en-GB" dirty="0" smtClean="0"/>
              <a:t>. </a:t>
            </a:r>
          </a:p>
          <a:p>
            <a:r>
              <a:rPr lang="en-GB" dirty="0" smtClean="0"/>
              <a:t>English achievement will be assessed as a combination of the reading test and a writing teacher assessment. SPAG results will be recorded separately. </a:t>
            </a:r>
          </a:p>
          <a:p>
            <a:r>
              <a:rPr lang="en-GB" dirty="0" smtClean="0"/>
              <a:t>Teacher assessments will be recorded for all core subjects</a:t>
            </a:r>
          </a:p>
          <a:p>
            <a:r>
              <a:rPr lang="en-GB" dirty="0" smtClean="0"/>
              <a:t>Parents will receive this information alongside their end of year report in late July.</a:t>
            </a:r>
          </a:p>
          <a:p>
            <a:endParaRPr lang="en-GB" dirty="0"/>
          </a:p>
        </p:txBody>
      </p:sp>
    </p:spTree>
    <p:extLst>
      <p:ext uri="{BB962C8B-B14F-4D97-AF65-F5344CB8AC3E}">
        <p14:creationId xmlns:p14="http://schemas.microsoft.com/office/powerpoint/2010/main" val="1635354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the tests will take place</a:t>
            </a:r>
            <a:endParaRPr lang="en-GB" dirty="0"/>
          </a:p>
        </p:txBody>
      </p:sp>
      <p:sp>
        <p:nvSpPr>
          <p:cNvPr id="3" name="Content Placeholder 2"/>
          <p:cNvSpPr>
            <a:spLocks noGrp="1"/>
          </p:cNvSpPr>
          <p:nvPr>
            <p:ph idx="1"/>
          </p:nvPr>
        </p:nvSpPr>
        <p:spPr/>
        <p:txBody>
          <a:bodyPr>
            <a:normAutofit fontScale="55000" lnSpcReduction="20000"/>
          </a:bodyPr>
          <a:lstStyle/>
          <a:p>
            <a:pPr fontAlgn="base"/>
            <a:r>
              <a:rPr lang="en-GB" sz="3400" dirty="0"/>
              <a:t>The Year 6 KS2 SATs will be administered in the week commencing </a:t>
            </a:r>
            <a:r>
              <a:rPr lang="en-GB" sz="3400" dirty="0" smtClean="0"/>
              <a:t>9</a:t>
            </a:r>
            <a:r>
              <a:rPr lang="en-GB" sz="3400" baseline="30000" dirty="0" smtClean="0"/>
              <a:t>th</a:t>
            </a:r>
            <a:r>
              <a:rPr lang="en-GB" sz="3400" dirty="0" smtClean="0"/>
              <a:t> May 2022. </a:t>
            </a:r>
            <a:r>
              <a:rPr lang="en-GB" sz="3400" dirty="0"/>
              <a:t>The exact timetable hasn't been announced, but based on the latest information from the Department for Education and timetables from previous years, it's likely to be as follows</a:t>
            </a:r>
            <a:r>
              <a:rPr lang="en-GB" sz="3400" dirty="0" smtClean="0"/>
              <a:t>:</a:t>
            </a:r>
          </a:p>
          <a:p>
            <a:pPr fontAlgn="base"/>
            <a:endParaRPr lang="en-GB" b="1" dirty="0"/>
          </a:p>
          <a:p>
            <a:pPr fontAlgn="base"/>
            <a:endParaRPr lang="en-GB" b="1" dirty="0" smtClean="0"/>
          </a:p>
          <a:p>
            <a:pPr fontAlgn="base"/>
            <a:r>
              <a:rPr lang="en-GB" sz="3800" b="1" dirty="0" smtClean="0"/>
              <a:t>Monday 9th </a:t>
            </a:r>
            <a:r>
              <a:rPr lang="en-GB" sz="3800" b="1" dirty="0"/>
              <a:t>May </a:t>
            </a:r>
            <a:r>
              <a:rPr lang="en-GB" sz="3800" b="1" dirty="0" smtClean="0"/>
              <a:t>2022</a:t>
            </a:r>
            <a:r>
              <a:rPr lang="en-GB" dirty="0"/>
              <a:t/>
            </a:r>
            <a:br>
              <a:rPr lang="en-GB" dirty="0"/>
            </a:br>
            <a:r>
              <a:rPr lang="en-GB" dirty="0"/>
              <a:t>English grammar, punctuation and spelling Paper 1: questions</a:t>
            </a:r>
            <a:br>
              <a:rPr lang="en-GB" dirty="0"/>
            </a:br>
            <a:r>
              <a:rPr lang="en-GB" dirty="0"/>
              <a:t>English grammar, punctuation and spelling Paper 2: spelling</a:t>
            </a:r>
            <a:br>
              <a:rPr lang="en-GB" dirty="0"/>
            </a:br>
            <a:endParaRPr lang="en-GB" dirty="0"/>
          </a:p>
          <a:p>
            <a:pPr fontAlgn="base"/>
            <a:r>
              <a:rPr lang="en-GB" sz="3800" b="1" dirty="0" smtClean="0"/>
              <a:t>Tuesday </a:t>
            </a:r>
            <a:r>
              <a:rPr lang="en-GB" sz="3800" b="1" dirty="0"/>
              <a:t>10th May 2022</a:t>
            </a:r>
          </a:p>
          <a:p>
            <a:pPr marL="137160" indent="0" fontAlgn="base">
              <a:buNone/>
            </a:pPr>
            <a:r>
              <a:rPr lang="en-GB" sz="4000" b="1" dirty="0"/>
              <a:t> </a:t>
            </a:r>
            <a:r>
              <a:rPr lang="en-GB" sz="4000" b="1" dirty="0" smtClean="0"/>
              <a:t>       </a:t>
            </a:r>
            <a:r>
              <a:rPr lang="en-GB" sz="2700" dirty="0" smtClean="0"/>
              <a:t>English reading</a:t>
            </a:r>
          </a:p>
          <a:p>
            <a:pPr fontAlgn="base"/>
            <a:r>
              <a:rPr lang="en-GB" sz="3800" b="1" dirty="0" smtClean="0"/>
              <a:t>Wednesday 11</a:t>
            </a:r>
            <a:r>
              <a:rPr lang="en-GB" sz="3800" b="1" baseline="30000" dirty="0" smtClean="0"/>
              <a:t>th</a:t>
            </a:r>
            <a:r>
              <a:rPr lang="en-GB" sz="3800" b="1" dirty="0" smtClean="0"/>
              <a:t> May 2022</a:t>
            </a:r>
            <a:r>
              <a:rPr lang="en-GB" dirty="0"/>
              <a:t/>
            </a:r>
            <a:br>
              <a:rPr lang="en-GB" dirty="0"/>
            </a:br>
            <a:r>
              <a:rPr lang="en-GB" dirty="0" smtClean="0"/>
              <a:t>Mathematics </a:t>
            </a:r>
            <a:r>
              <a:rPr lang="en-GB" dirty="0"/>
              <a:t>Paper 1: arithmetic</a:t>
            </a:r>
            <a:br>
              <a:rPr lang="en-GB" dirty="0"/>
            </a:br>
            <a:r>
              <a:rPr lang="en-GB" dirty="0"/>
              <a:t>Mathematics Paper 2: reasoning</a:t>
            </a:r>
          </a:p>
          <a:p>
            <a:pPr fontAlgn="base"/>
            <a:r>
              <a:rPr lang="en-GB" sz="3800" b="1" dirty="0"/>
              <a:t>Thursday </a:t>
            </a:r>
            <a:r>
              <a:rPr lang="en-GB" sz="3800" b="1" dirty="0" smtClean="0"/>
              <a:t>12th </a:t>
            </a:r>
            <a:r>
              <a:rPr lang="en-GB" sz="3800" b="1" dirty="0"/>
              <a:t>May </a:t>
            </a:r>
            <a:r>
              <a:rPr lang="en-GB" sz="3800" b="1" dirty="0" smtClean="0"/>
              <a:t>2022</a:t>
            </a:r>
            <a:r>
              <a:rPr lang="en-GB" dirty="0"/>
              <a:t/>
            </a:r>
            <a:br>
              <a:rPr lang="en-GB" dirty="0"/>
            </a:br>
            <a:r>
              <a:rPr lang="en-GB" dirty="0"/>
              <a:t>Mathematics Paper 3: reasoning</a:t>
            </a:r>
          </a:p>
          <a:p>
            <a:r>
              <a:rPr lang="en-GB" dirty="0" smtClean="0"/>
              <a:t> </a:t>
            </a:r>
          </a:p>
        </p:txBody>
      </p:sp>
    </p:spTree>
    <p:extLst>
      <p:ext uri="{BB962C8B-B14F-4D97-AF65-F5344CB8AC3E}">
        <p14:creationId xmlns:p14="http://schemas.microsoft.com/office/powerpoint/2010/main" val="1481574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doing </a:t>
            </a:r>
            <a:endParaRPr lang="en-GB" dirty="0"/>
          </a:p>
        </p:txBody>
      </p:sp>
      <p:sp>
        <p:nvSpPr>
          <p:cNvPr id="3" name="Content Placeholder 2"/>
          <p:cNvSpPr>
            <a:spLocks noGrp="1"/>
          </p:cNvSpPr>
          <p:nvPr>
            <p:ph idx="1"/>
          </p:nvPr>
        </p:nvSpPr>
        <p:spPr/>
        <p:txBody>
          <a:bodyPr>
            <a:normAutofit fontScale="92500"/>
          </a:bodyPr>
          <a:lstStyle/>
          <a:p>
            <a:r>
              <a:rPr lang="en-GB" dirty="0" smtClean="0"/>
              <a:t>Regular assessments of your child to check upon progress and identify any gaps in learning </a:t>
            </a:r>
          </a:p>
          <a:p>
            <a:r>
              <a:rPr lang="en-GB" dirty="0" smtClean="0"/>
              <a:t>Targeted intervention to meet individual’s needs</a:t>
            </a:r>
          </a:p>
          <a:p>
            <a:r>
              <a:rPr lang="en-GB" dirty="0" smtClean="0"/>
              <a:t>Subject Specific Intervention to help child achieve their personal target</a:t>
            </a:r>
          </a:p>
          <a:p>
            <a:r>
              <a:rPr lang="en-GB" dirty="0" smtClean="0"/>
              <a:t>Regular feedback to pupils regarding their progress and targets </a:t>
            </a:r>
          </a:p>
          <a:p>
            <a:r>
              <a:rPr lang="en-GB" dirty="0" smtClean="0"/>
              <a:t>Test skills preparation </a:t>
            </a:r>
          </a:p>
          <a:p>
            <a:r>
              <a:rPr lang="en-GB" dirty="0" smtClean="0"/>
              <a:t>Focus on Arithmetic and mental maths skills </a:t>
            </a:r>
          </a:p>
          <a:p>
            <a:r>
              <a:rPr lang="en-GB" dirty="0" smtClean="0"/>
              <a:t>Focus on Spelling and Reading for homework  </a:t>
            </a:r>
          </a:p>
          <a:p>
            <a:pPr marL="137160" indent="0">
              <a:buNone/>
            </a:pPr>
            <a:endParaRPr lang="en-GB" dirty="0" smtClean="0"/>
          </a:p>
        </p:txBody>
      </p:sp>
    </p:spTree>
    <p:extLst>
      <p:ext uri="{BB962C8B-B14F-4D97-AF65-F5344CB8AC3E}">
        <p14:creationId xmlns:p14="http://schemas.microsoft.com/office/powerpoint/2010/main" val="2904166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you do to help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Be positive and encouraging. </a:t>
            </a:r>
          </a:p>
          <a:p>
            <a:r>
              <a:rPr lang="en-GB" dirty="0" smtClean="0"/>
              <a:t>Support homework. </a:t>
            </a:r>
          </a:p>
          <a:p>
            <a:r>
              <a:rPr lang="en-GB" dirty="0" smtClean="0"/>
              <a:t>Regular reading and discussion will impact upon </a:t>
            </a:r>
            <a:r>
              <a:rPr lang="en-GB" i="1" u="sng" dirty="0" smtClean="0"/>
              <a:t>all</a:t>
            </a:r>
            <a:r>
              <a:rPr lang="en-GB" dirty="0" smtClean="0"/>
              <a:t> tests.</a:t>
            </a:r>
          </a:p>
          <a:p>
            <a:r>
              <a:rPr lang="en-GB" dirty="0" smtClean="0"/>
              <a:t>Encourage independence. </a:t>
            </a:r>
          </a:p>
          <a:p>
            <a:r>
              <a:rPr lang="en-GB" dirty="0"/>
              <a:t> </a:t>
            </a:r>
            <a:r>
              <a:rPr lang="en-GB" dirty="0" smtClean="0"/>
              <a:t>Practical application of skills – reading letters/ leaflets/ telling time/ working out money. </a:t>
            </a:r>
          </a:p>
          <a:p>
            <a:r>
              <a:rPr lang="en-GB" dirty="0" smtClean="0"/>
              <a:t>Full attendance </a:t>
            </a:r>
          </a:p>
          <a:p>
            <a:r>
              <a:rPr lang="en-GB" dirty="0" smtClean="0"/>
              <a:t>Appropriate study area / resources </a:t>
            </a:r>
          </a:p>
          <a:p>
            <a:r>
              <a:rPr lang="en-GB" dirty="0" smtClean="0"/>
              <a:t>Use websites </a:t>
            </a:r>
          </a:p>
          <a:p>
            <a:r>
              <a:rPr lang="en-GB" dirty="0" smtClean="0"/>
              <a:t>Provide support materials </a:t>
            </a:r>
          </a:p>
          <a:p>
            <a:endParaRPr lang="en-GB" dirty="0"/>
          </a:p>
        </p:txBody>
      </p:sp>
    </p:spTree>
    <p:extLst>
      <p:ext uri="{BB962C8B-B14F-4D97-AF65-F5344CB8AC3E}">
        <p14:creationId xmlns:p14="http://schemas.microsoft.com/office/powerpoint/2010/main" val="1720589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a:t>
            </a:r>
            <a:endParaRPr lang="en-GB" dirty="0"/>
          </a:p>
        </p:txBody>
      </p:sp>
      <p:sp>
        <p:nvSpPr>
          <p:cNvPr id="3" name="Content Placeholder 2"/>
          <p:cNvSpPr>
            <a:spLocks noGrp="1"/>
          </p:cNvSpPr>
          <p:nvPr>
            <p:ph idx="1"/>
          </p:nvPr>
        </p:nvSpPr>
        <p:spPr/>
        <p:txBody>
          <a:bodyPr/>
          <a:lstStyle/>
          <a:p>
            <a:r>
              <a:rPr lang="en-GB" dirty="0" smtClean="0"/>
              <a:t>If y would like to order revision materials y</a:t>
            </a:r>
            <a:r>
              <a:rPr lang="en-GB" dirty="0" smtClean="0"/>
              <a:t>ou </a:t>
            </a:r>
            <a:r>
              <a:rPr lang="en-GB" dirty="0" smtClean="0"/>
              <a:t>can fill in leaflet and hand in tonight or take away and send back to school at a later date. </a:t>
            </a:r>
            <a:endParaRPr lang="en-GB" dirty="0" smtClean="0"/>
          </a:p>
          <a:p>
            <a:r>
              <a:rPr lang="en-GB" dirty="0" smtClean="0"/>
              <a:t>This form has also been emailed to parents so you can order and pay on the gateway.</a:t>
            </a:r>
            <a:endParaRPr lang="en-GB" dirty="0" smtClean="0"/>
          </a:p>
          <a:p>
            <a:r>
              <a:rPr lang="en-GB" dirty="0" smtClean="0"/>
              <a:t>Closing date – 11</a:t>
            </a:r>
            <a:r>
              <a:rPr lang="en-GB" baseline="30000" dirty="0" smtClean="0"/>
              <a:t>th</a:t>
            </a:r>
            <a:r>
              <a:rPr lang="en-GB" dirty="0" smtClean="0"/>
              <a:t> March 2022</a:t>
            </a:r>
            <a:endParaRPr lang="en-GB" dirty="0"/>
          </a:p>
        </p:txBody>
      </p:sp>
    </p:spTree>
    <p:extLst>
      <p:ext uri="{BB962C8B-B14F-4D97-AF65-F5344CB8AC3E}">
        <p14:creationId xmlns:p14="http://schemas.microsoft.com/office/powerpoint/2010/main" val="3586904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Content Placeholder 2"/>
          <p:cNvSpPr>
            <a:spLocks noGrp="1"/>
          </p:cNvSpPr>
          <p:nvPr>
            <p:ph idx="1"/>
          </p:nvPr>
        </p:nvSpPr>
        <p:spPr/>
        <p:txBody>
          <a:bodyPr/>
          <a:lstStyle/>
          <a:p>
            <a:r>
              <a:rPr lang="en-GB" dirty="0" smtClean="0"/>
              <a:t>Staff will be available for any specific enquiries </a:t>
            </a:r>
          </a:p>
          <a:p>
            <a:r>
              <a:rPr lang="en-GB" dirty="0" smtClean="0"/>
              <a:t>Please feel free to contact staff at any time if you have further queries. </a:t>
            </a:r>
          </a:p>
          <a:p>
            <a:endParaRPr lang="en-GB" dirty="0"/>
          </a:p>
          <a:p>
            <a:endParaRPr lang="en-GB" dirty="0" smtClean="0"/>
          </a:p>
          <a:p>
            <a:endParaRPr lang="en-GB" dirty="0"/>
          </a:p>
          <a:p>
            <a:r>
              <a:rPr lang="en-GB" dirty="0" smtClean="0"/>
              <a:t>Do NOT worry – the children generally say that Sats week turns out to be one of the best weeks in the school year!!</a:t>
            </a:r>
            <a:endParaRPr lang="en-GB" dirty="0"/>
          </a:p>
        </p:txBody>
      </p:sp>
    </p:spTree>
    <p:extLst>
      <p:ext uri="{BB962C8B-B14F-4D97-AF65-F5344CB8AC3E}">
        <p14:creationId xmlns:p14="http://schemas.microsoft.com/office/powerpoint/2010/main" val="462632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The tests the children will undertake</a:t>
            </a:r>
          </a:p>
        </p:txBody>
      </p:sp>
      <p:sp>
        <p:nvSpPr>
          <p:cNvPr id="3" name="Content Placeholder 2"/>
          <p:cNvSpPr>
            <a:spLocks noGrp="1"/>
          </p:cNvSpPr>
          <p:nvPr>
            <p:ph idx="1"/>
          </p:nvPr>
        </p:nvSpPr>
        <p:spPr/>
        <p:txBody>
          <a:bodyPr>
            <a:normAutofit/>
          </a:bodyPr>
          <a:lstStyle/>
          <a:p>
            <a:pPr marL="137160" indent="0">
              <a:buNone/>
            </a:pPr>
            <a:r>
              <a:rPr lang="en-GB" sz="3600" u="sng" dirty="0" smtClean="0"/>
              <a:t>English</a:t>
            </a:r>
            <a:r>
              <a:rPr lang="en-GB" sz="3600" dirty="0" smtClean="0"/>
              <a:t>: </a:t>
            </a:r>
          </a:p>
          <a:p>
            <a:pPr marL="137160" indent="0">
              <a:buNone/>
            </a:pPr>
            <a:r>
              <a:rPr lang="en-GB" sz="3600" dirty="0" smtClean="0"/>
              <a:t>Reading test – (consists of 3 texts and questions – 1 hour)  </a:t>
            </a:r>
          </a:p>
          <a:p>
            <a:pPr marL="137160" indent="0">
              <a:buNone/>
            </a:pPr>
            <a:r>
              <a:rPr lang="en-GB" sz="3600" dirty="0" smtClean="0"/>
              <a:t>SPAG – Spelling Punctuation and Grammar – (Short answer paper – 45 minutes  plus an aural spelling test of approximately 15minutes.) </a:t>
            </a:r>
            <a:endParaRPr lang="en-GB" sz="3600" dirty="0"/>
          </a:p>
        </p:txBody>
      </p:sp>
    </p:spTree>
    <p:extLst>
      <p:ext uri="{BB962C8B-B14F-4D97-AF65-F5344CB8AC3E}">
        <p14:creationId xmlns:p14="http://schemas.microsoft.com/office/powerpoint/2010/main" val="2951158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normAutofit fontScale="85000" lnSpcReduction="20000"/>
          </a:bodyPr>
          <a:lstStyle/>
          <a:p>
            <a:r>
              <a:rPr lang="en-GB" dirty="0"/>
              <a:t>Maria and Oliver are attending a party in the garden of a house that used to belong to Maria’s family. They sneak away to explore the grounds. The Lost Queen Maria and Oliver were quite a distance from the party when they found the little rowing boat in the grassy shallows of a small lake beyond the garden. Glancing nervously behind her, Maria suggested that they row out to the island in the middle of the lake. Oliver looked at her questioningly. Maria explained that there was a secret monument on the island to one of her ancestors. This was a woman who had married a prince at the time when there was a struggle for the throne. The struggle had been between two rival families – one had a lion as its symbol, the winner had a bear. “Come on,” Maria said </a:t>
            </a:r>
            <a:r>
              <a:rPr lang="en-GB" dirty="0" smtClean="0"/>
              <a:t>impatiently.</a:t>
            </a:r>
            <a:endParaRPr lang="en-GB" dirty="0"/>
          </a:p>
        </p:txBody>
      </p:sp>
    </p:spTree>
    <p:extLst>
      <p:ext uri="{BB962C8B-B14F-4D97-AF65-F5344CB8AC3E}">
        <p14:creationId xmlns:p14="http://schemas.microsoft.com/office/powerpoint/2010/main" val="494200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lstStyle/>
          <a:p>
            <a:r>
              <a:rPr lang="en-GB" dirty="0"/>
              <a:t>Look at the paragraph beginning: Glancing nervously... Find and copy one word meaning relatives from long ago. </a:t>
            </a:r>
            <a:endParaRPr lang="en-GB" dirty="0" smtClean="0"/>
          </a:p>
          <a:p>
            <a:endParaRPr lang="en-GB" dirty="0"/>
          </a:p>
          <a:p>
            <a:r>
              <a:rPr lang="en-GB" dirty="0"/>
              <a:t>...they crossed the glassy surface of the lake. Give two impressions this gives you of the water.</a:t>
            </a:r>
          </a:p>
        </p:txBody>
      </p:sp>
    </p:spTree>
    <p:extLst>
      <p:ext uri="{BB962C8B-B14F-4D97-AF65-F5344CB8AC3E}">
        <p14:creationId xmlns:p14="http://schemas.microsoft.com/office/powerpoint/2010/main" val="884347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a:t>
            </a:r>
            <a:endParaRPr lang="en-GB" dirty="0"/>
          </a:p>
        </p:txBody>
      </p:sp>
      <p:sp>
        <p:nvSpPr>
          <p:cNvPr id="3" name="Content Placeholder 2"/>
          <p:cNvSpPr>
            <a:spLocks noGrp="1"/>
          </p:cNvSpPr>
          <p:nvPr>
            <p:ph idx="1"/>
          </p:nvPr>
        </p:nvSpPr>
        <p:spPr/>
        <p:txBody>
          <a:bodyPr>
            <a:normAutofit fontScale="85000" lnSpcReduction="20000"/>
          </a:bodyPr>
          <a:lstStyle/>
          <a:p>
            <a:r>
              <a:rPr lang="en-GB" dirty="0"/>
              <a:t>Dawn was casting spun-gold threads across a rosy sky over </a:t>
            </a:r>
            <a:r>
              <a:rPr lang="en-GB" dirty="0" err="1"/>
              <a:t>Sawubona</a:t>
            </a:r>
            <a:r>
              <a:rPr lang="en-GB" dirty="0"/>
              <a:t> Game Reserve as Martine Allen took a last look around to ensure there weren’t any witnesses. She leaned forward like a jockey on the track, wound her fingers through a silver mane, and cried, ‘Go, Jemmy, go.’ The white giraffe sprang forward so suddenly that she was almost unseated, but she recovered and, wrapping her arms around his neck, quickly adjusted to the familiar rhythm of Jemmy’s rocking-horse stride. They swept past the dam and a herd of bubble-blowing hippos, past a flock of startled egrets lifting from the trees like white glitter, and out onto the open savannah plain. An early morning African chorus of doves, crickets and go-away birds provided a soundtrack.</a:t>
            </a:r>
          </a:p>
        </p:txBody>
      </p:sp>
    </p:spTree>
    <p:extLst>
      <p:ext uri="{BB962C8B-B14F-4D97-AF65-F5344CB8AC3E}">
        <p14:creationId xmlns:p14="http://schemas.microsoft.com/office/powerpoint/2010/main" val="1228630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lstStyle/>
          <a:p>
            <a:r>
              <a:rPr lang="en-GB" dirty="0"/>
              <a:t>Look at the first paragraph, beginning: Dawn was casting... How do you know that Martine wanted to keep this ride a secret</a:t>
            </a:r>
            <a:r>
              <a:rPr lang="en-GB" dirty="0" smtClean="0"/>
              <a:t>?</a:t>
            </a:r>
          </a:p>
          <a:p>
            <a:endParaRPr lang="en-GB" dirty="0"/>
          </a:p>
          <a:p>
            <a:r>
              <a:rPr lang="en-GB" dirty="0" smtClean="0"/>
              <a:t>“</a:t>
            </a:r>
            <a:r>
              <a:rPr lang="en-GB" i="1" dirty="0" smtClean="0"/>
              <a:t>milled </a:t>
            </a:r>
            <a:r>
              <a:rPr lang="en-GB" i="1" dirty="0"/>
              <a:t>around in </a:t>
            </a:r>
            <a:r>
              <a:rPr lang="en-GB" i="1" dirty="0" smtClean="0"/>
              <a:t>bewilderment” </a:t>
            </a:r>
            <a:r>
              <a:rPr lang="en-GB" dirty="0"/>
              <a:t>(page 8) Explain what this description suggests about the baby warthogs.</a:t>
            </a:r>
          </a:p>
        </p:txBody>
      </p:sp>
    </p:spTree>
    <p:extLst>
      <p:ext uri="{BB962C8B-B14F-4D97-AF65-F5344CB8AC3E}">
        <p14:creationId xmlns:p14="http://schemas.microsoft.com/office/powerpoint/2010/main" val="2372449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normAutofit fontScale="92500" lnSpcReduction="20000"/>
          </a:bodyPr>
          <a:lstStyle/>
          <a:p>
            <a:r>
              <a:rPr lang="en-GB" dirty="0"/>
              <a:t>But what is the truth about the dodo? For thousands of years the island of Mauritius was a paradise. It was spat out of the ocean floor by an underwater volcano 8 million years ago. With warm sun, plentiful food and no predators to speak of, the isolated island became a haven for a variety of unusual species, including reptiles and flightless birds. Then, in 1598, humans descended on this paradise, accompanied by their own animals – dogs, goats, cats (and a fair number of rats!). Curious and unafraid, the animals of Mauritius offered themselves up for slaughter and, within just a few decades, much of the island’s unique wildlife had been wiped out forever.</a:t>
            </a:r>
          </a:p>
        </p:txBody>
      </p:sp>
    </p:spTree>
    <p:extLst>
      <p:ext uri="{BB962C8B-B14F-4D97-AF65-F5344CB8AC3E}">
        <p14:creationId xmlns:p14="http://schemas.microsoft.com/office/powerpoint/2010/main" val="1539336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normAutofit fontScale="92500" lnSpcReduction="10000"/>
          </a:bodyPr>
          <a:lstStyle/>
          <a:p>
            <a:pPr marL="137160" indent="0">
              <a:buNone/>
            </a:pPr>
            <a:r>
              <a:rPr lang="en-GB" dirty="0"/>
              <a:t>What does </a:t>
            </a:r>
            <a:r>
              <a:rPr lang="en-GB" i="1" dirty="0"/>
              <a:t>rehabilitate the image of the dodo </a:t>
            </a:r>
            <a:r>
              <a:rPr lang="en-GB" dirty="0"/>
              <a:t>mean? Tick one. </a:t>
            </a:r>
            <a:endParaRPr lang="en-GB" dirty="0" smtClean="0"/>
          </a:p>
          <a:p>
            <a:r>
              <a:rPr lang="en-GB" dirty="0" smtClean="0"/>
              <a:t>restore </a:t>
            </a:r>
            <a:r>
              <a:rPr lang="en-GB" dirty="0"/>
              <a:t>a painting of the dodo </a:t>
            </a:r>
            <a:endParaRPr lang="en-GB" dirty="0" smtClean="0"/>
          </a:p>
          <a:p>
            <a:r>
              <a:rPr lang="en-GB" dirty="0" smtClean="0"/>
              <a:t>rebuild </a:t>
            </a:r>
            <a:r>
              <a:rPr lang="en-GB" dirty="0"/>
              <a:t>the reputation of the </a:t>
            </a:r>
            <a:r>
              <a:rPr lang="en-GB" dirty="0" smtClean="0"/>
              <a:t>dodo</a:t>
            </a:r>
          </a:p>
          <a:p>
            <a:r>
              <a:rPr lang="en-GB" dirty="0" smtClean="0"/>
              <a:t> </a:t>
            </a:r>
            <a:r>
              <a:rPr lang="en-GB" dirty="0"/>
              <a:t>repair a model of the </a:t>
            </a:r>
            <a:r>
              <a:rPr lang="en-GB" dirty="0" smtClean="0"/>
              <a:t>dodo</a:t>
            </a:r>
          </a:p>
          <a:p>
            <a:r>
              <a:rPr lang="en-GB" dirty="0" smtClean="0"/>
              <a:t> </a:t>
            </a:r>
            <a:r>
              <a:rPr lang="en-GB" dirty="0"/>
              <a:t>review accounts of the </a:t>
            </a:r>
            <a:r>
              <a:rPr lang="en-GB" dirty="0" smtClean="0"/>
              <a:t>dodo</a:t>
            </a:r>
          </a:p>
          <a:p>
            <a:pPr marL="137160" indent="0">
              <a:buNone/>
            </a:pPr>
            <a:r>
              <a:rPr lang="en-GB" dirty="0" smtClean="0"/>
              <a:t> </a:t>
            </a:r>
          </a:p>
          <a:p>
            <a:pPr marL="137160" indent="0">
              <a:buNone/>
            </a:pPr>
            <a:r>
              <a:rPr lang="en-GB" i="1" dirty="0" smtClean="0"/>
              <a:t>The mud </a:t>
            </a:r>
            <a:r>
              <a:rPr lang="en-GB" i="1" dirty="0"/>
              <a:t>flats would have formed a freshwater oasis in an otherwise parched environment. </a:t>
            </a:r>
            <a:endParaRPr lang="en-GB" i="1" dirty="0" smtClean="0"/>
          </a:p>
          <a:p>
            <a:pPr marL="137160" indent="0">
              <a:buNone/>
            </a:pPr>
            <a:r>
              <a:rPr lang="en-GB" dirty="0" smtClean="0"/>
              <a:t>Give </a:t>
            </a:r>
            <a:r>
              <a:rPr lang="en-GB" dirty="0"/>
              <a:t>the meaning of the word </a:t>
            </a:r>
            <a:r>
              <a:rPr lang="en-GB" i="1" dirty="0"/>
              <a:t>parched</a:t>
            </a:r>
            <a:r>
              <a:rPr lang="en-GB" dirty="0"/>
              <a:t> in this sentence.</a:t>
            </a:r>
          </a:p>
        </p:txBody>
      </p:sp>
    </p:spTree>
    <p:extLst>
      <p:ext uri="{BB962C8B-B14F-4D97-AF65-F5344CB8AC3E}">
        <p14:creationId xmlns:p14="http://schemas.microsoft.com/office/powerpoint/2010/main" val="3257601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3399</TotalTime>
  <Words>1534</Words>
  <Application>Microsoft Office PowerPoint</Application>
  <PresentationFormat>On-screen Show (4:3)</PresentationFormat>
  <Paragraphs>150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Book Antiqua</vt:lpstr>
      <vt:lpstr>Lucida Sans</vt:lpstr>
      <vt:lpstr>Wingdings</vt:lpstr>
      <vt:lpstr>Wingdings 2</vt:lpstr>
      <vt:lpstr>Wingdings 3</vt:lpstr>
      <vt:lpstr>Apex</vt:lpstr>
      <vt:lpstr>Year 6 Sats Information Evening</vt:lpstr>
      <vt:lpstr>Year 6 Sats Information</vt:lpstr>
      <vt:lpstr>The tests the children will undertake</vt:lpstr>
      <vt:lpstr>Reading Test </vt:lpstr>
      <vt:lpstr>Reading Test </vt:lpstr>
      <vt:lpstr>Reading Test</vt:lpstr>
      <vt:lpstr>Reading </vt:lpstr>
      <vt:lpstr>Reading Test </vt:lpstr>
      <vt:lpstr>Reading </vt:lpstr>
      <vt:lpstr>SPAG – Spelling, Punctuation and Grammar</vt:lpstr>
      <vt:lpstr>SPAG </vt:lpstr>
      <vt:lpstr>SPAG</vt:lpstr>
      <vt:lpstr>SPAG </vt:lpstr>
      <vt:lpstr>Writing</vt:lpstr>
      <vt:lpstr>Mathematics</vt:lpstr>
      <vt:lpstr>Mathematics</vt:lpstr>
      <vt:lpstr>Mathematics</vt:lpstr>
      <vt:lpstr>Mathematics </vt:lpstr>
      <vt:lpstr>Mathematics reasoning </vt:lpstr>
      <vt:lpstr>Mathematics reasoning </vt:lpstr>
      <vt:lpstr>Science </vt:lpstr>
      <vt:lpstr>How  Reading and Maths tests will be marked</vt:lpstr>
      <vt:lpstr>When the tests will take place</vt:lpstr>
      <vt:lpstr>What are we doing </vt:lpstr>
      <vt:lpstr>What can you do to help </vt:lpstr>
      <vt:lpstr>Resources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Information Evening</dc:title>
  <dc:creator>s baxter</dc:creator>
  <cp:lastModifiedBy>l greenwood</cp:lastModifiedBy>
  <cp:revision>23</cp:revision>
  <dcterms:created xsi:type="dcterms:W3CDTF">2016-10-02T08:09:08Z</dcterms:created>
  <dcterms:modified xsi:type="dcterms:W3CDTF">2022-03-06T17:22:07Z</dcterms:modified>
</cp:coreProperties>
</file>